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267" r:id="rId3"/>
    <p:sldId id="268" r:id="rId4"/>
    <p:sldId id="269" r:id="rId5"/>
    <p:sldId id="271" r:id="rId6"/>
    <p:sldId id="274" r:id="rId7"/>
    <p:sldId id="287" r:id="rId8"/>
    <p:sldId id="277" r:id="rId9"/>
    <p:sldId id="275" r:id="rId10"/>
    <p:sldId id="276" r:id="rId11"/>
    <p:sldId id="273" r:id="rId12"/>
    <p:sldId id="284" r:id="rId13"/>
    <p:sldId id="285" r:id="rId14"/>
  </p:sldIdLst>
  <p:sldSz cx="9144000" cy="6858000" type="screen4x3"/>
  <p:notesSz cx="6858000" cy="9144000"/>
  <p:defaultTextStyle>
    <a:defPPr>
      <a:defRPr lang="de-DE"/>
    </a:defPPr>
    <a:lvl1pPr marL="0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5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9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8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74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8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23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97" algn="l" defTabSz="9143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A037"/>
    <a:srgbClr val="339135"/>
    <a:srgbClr val="349737"/>
    <a:srgbClr val="08BC33"/>
    <a:srgbClr val="E31D3C"/>
    <a:srgbClr val="FC3904"/>
    <a:srgbClr val="009964"/>
    <a:srgbClr val="005A3C"/>
    <a:srgbClr val="C0000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7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8AF902D-8BDC-4B19-B136-AAA4E792B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Arial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3B4A3D-BBF0-421B-AAEC-F2ADC2E5B6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12349-325E-42BF-94B2-ADC73CEAD95E}" type="datetimeFigureOut">
              <a:rPr lang="de-DE" smtClean="0">
                <a:latin typeface="Arial"/>
              </a:rPr>
              <a:t>21.01.2020</a:t>
            </a:fld>
            <a:endParaRPr lang="de-DE" dirty="0">
              <a:latin typeface="Arial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FCA2D95-49B1-4ADD-A6CB-66575A60B8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Arial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41E1A1-9683-440D-BDB6-4C53FFA247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55DCC-F434-4C31-8C6F-24842E2A4C2A}" type="slidenum">
              <a:rPr lang="de-DE" smtClean="0">
                <a:latin typeface="Arial"/>
              </a:rPr>
              <a:t>‹Nr.›</a:t>
            </a:fld>
            <a:endParaRPr lang="de-DE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21020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EFB2650D-6FC1-4FFF-A87E-DD875D6454AD}" type="datetimeFigureOut">
              <a:rPr lang="de-DE" smtClean="0"/>
              <a:pPr/>
              <a:t>21.01.2020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7FC60D39-D43A-493F-81D3-50B8BE02BA7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4761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49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175" algn="l" defTabSz="914349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349" algn="l" defTabSz="914349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524" algn="l" defTabSz="914349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698" algn="l" defTabSz="914349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5874" algn="l" defTabSz="9143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48" algn="l" defTabSz="9143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23" algn="l" defTabSz="9143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97" algn="l" defTabSz="9143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23678F52-7196-4263-A892-ED99BD63FF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40000" y="198000"/>
            <a:ext cx="1083716" cy="104268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0" y="6453336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e-DE" sz="12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www.buendnis</a:t>
            </a:r>
            <a:r>
              <a:rPr lang="de-DE" sz="12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-gesund-</a:t>
            </a:r>
            <a:r>
              <a:rPr lang="de-DE" sz="12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aelter</a:t>
            </a:r>
            <a:r>
              <a:rPr lang="de-DE" sz="12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-</a:t>
            </a:r>
            <a:r>
              <a:rPr lang="de-DE" sz="12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werden.de</a:t>
            </a:r>
            <a:endParaRPr lang="de-DE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Titel 3"/>
          <p:cNvSpPr>
            <a:spLocks noGrp="1"/>
          </p:cNvSpPr>
          <p:nvPr>
            <p:ph type="ctrTitle"/>
          </p:nvPr>
        </p:nvSpPr>
        <p:spPr>
          <a:xfrm>
            <a:off x="0" y="1847861"/>
            <a:ext cx="9144000" cy="1221099"/>
          </a:xfrm>
        </p:spPr>
        <p:txBody>
          <a:bodyPr>
            <a:normAutofit/>
          </a:bodyPr>
          <a:lstStyle/>
          <a:p>
            <a: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  <a:t>Stärkung des Impfschutzes </a:t>
            </a:r>
            <a:b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</a:br>
            <a: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  <a:t>in stationären Pflegeeinrichtungen</a:t>
            </a:r>
            <a:b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</a:br>
            <a:br>
              <a:rPr lang="de-DE" sz="2500" b="1" dirty="0">
                <a:solidFill>
                  <a:srgbClr val="349737"/>
                </a:solidFill>
              </a:rPr>
            </a:br>
            <a:endParaRPr lang="de-DE" sz="2500" b="1" dirty="0">
              <a:solidFill>
                <a:srgbClr val="349737"/>
              </a:solidFill>
            </a:endParaRPr>
          </a:p>
        </p:txBody>
      </p:sp>
      <p:sp>
        <p:nvSpPr>
          <p:cNvPr id="8" name="Untertitel 12">
            <a:extLst>
              <a:ext uri="{FF2B5EF4-FFF2-40B4-BE49-F238E27FC236}">
                <a16:creationId xmlns:a16="http://schemas.microsoft.com/office/drawing/2014/main" id="{ECE93010-8BB6-43F0-AF42-15A6FE501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68960"/>
            <a:ext cx="9144000" cy="208823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  <a:t>Ein Projekt der AG Impfschutz im </a:t>
            </a:r>
            <a:b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de-DE" sz="2600" b="1" i="1" dirty="0">
                <a:solidFill>
                  <a:schemeClr val="tx1"/>
                </a:solidFill>
                <a:latin typeface="Arial"/>
                <a:cs typeface="Arial"/>
              </a:rPr>
              <a:t>Bündnis Gesund Älter werden</a:t>
            </a:r>
            <a: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  <a:t>im Land Brandenburg</a:t>
            </a:r>
            <a:endParaRPr lang="de-DE"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638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6"/>
            <a:ext cx="7056336" cy="490066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2600" b="1">
                <a:ln>
                  <a:noFill/>
                </a:ln>
                <a:solidFill>
                  <a:srgbClr val="37A03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1800000"/>
            <a:ext cx="7941612" cy="4464496"/>
          </a:xfrm>
        </p:spPr>
        <p:txBody>
          <a:bodyPr>
            <a:noAutofit/>
          </a:bodyPr>
          <a:lstStyle>
            <a:lvl1pPr>
              <a:defRPr sz="19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23678F52-7196-4263-A892-ED99BD63FF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40000" y="198000"/>
            <a:ext cx="1083716" cy="104268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32616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rIns="0" bIns="0" anchor="t" anchorCtr="0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fld id="{1CEE1B88-EBFC-47EC-9265-5BA085253BA3}" type="slidenum">
              <a:rPr lang="de-DE" smtClean="0">
                <a:solidFill>
                  <a:schemeClr val="bg1">
                    <a:lumMod val="65000"/>
                  </a:schemeClr>
                </a:solidFill>
              </a:rPr>
              <a:pPr/>
              <a:t>‹Nr.›</a:t>
            </a:fld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el 1"/>
          <p:cNvSpPr txBox="1">
            <a:spLocks/>
          </p:cNvSpPr>
          <p:nvPr userDrawn="1"/>
        </p:nvSpPr>
        <p:spPr>
          <a:xfrm>
            <a:off x="3059832" y="6300991"/>
            <a:ext cx="3240360" cy="49006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2800" b="1" kern="1200">
                <a:ln>
                  <a:noFill/>
                </a:ln>
                <a:solidFill>
                  <a:srgbClr val="37A037"/>
                </a:solidFill>
                <a:latin typeface="Arial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3240000" y="6453336"/>
            <a:ext cx="27096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11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www.buendnis</a:t>
            </a:r>
            <a:r>
              <a:rPr lang="de-DE" sz="11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-gesund-</a:t>
            </a:r>
            <a:r>
              <a:rPr lang="de-DE" sz="11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aelter</a:t>
            </a:r>
            <a:r>
              <a:rPr lang="de-DE" sz="11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-</a:t>
            </a:r>
            <a:r>
              <a:rPr lang="de-DE" sz="11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werden.de</a:t>
            </a:r>
            <a:endParaRPr lang="de-DE" sz="11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05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0" y="870686"/>
            <a:ext cx="7056336" cy="490066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2600" b="1" baseline="0">
                <a:ln>
                  <a:noFill/>
                </a:ln>
                <a:solidFill>
                  <a:srgbClr val="37A037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br>
              <a:rPr lang="de-DE" dirty="0"/>
            </a:br>
            <a:r>
              <a:rPr lang="de-DE" dirty="0"/>
              <a:t>mehr Text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2160000"/>
            <a:ext cx="7941612" cy="388843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23678F52-7196-4263-A892-ED99BD63FF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40000" y="198000"/>
            <a:ext cx="1083716" cy="104268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32616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rIns="0" bIns="0" anchor="t" anchorCtr="0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fld id="{1CEE1B88-EBFC-47EC-9265-5BA085253BA3}" type="slidenum">
              <a:rPr lang="de-DE" smtClean="0">
                <a:solidFill>
                  <a:schemeClr val="bg1">
                    <a:lumMod val="65000"/>
                  </a:schemeClr>
                </a:solidFill>
              </a:rPr>
              <a:pPr/>
              <a:t>‹Nr.›</a:t>
            </a:fld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3240000" y="6407750"/>
            <a:ext cx="27096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11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www.buendnis</a:t>
            </a:r>
            <a:r>
              <a:rPr lang="de-DE" sz="11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-gesund-</a:t>
            </a:r>
            <a:r>
              <a:rPr lang="de-DE" sz="11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aelter</a:t>
            </a:r>
            <a:r>
              <a:rPr lang="de-DE" sz="11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-</a:t>
            </a:r>
            <a:r>
              <a:rPr lang="de-DE" sz="11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werden.de</a:t>
            </a:r>
            <a:endParaRPr lang="de-DE" sz="11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20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1" y="241797"/>
            <a:ext cx="49788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5243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defTabSz="914377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0" y="1847861"/>
            <a:ext cx="9144000" cy="1752599"/>
          </a:xfrm>
        </p:spPr>
        <p:txBody>
          <a:bodyPr>
            <a:normAutofit/>
          </a:bodyPr>
          <a:lstStyle/>
          <a:p>
            <a: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  <a:t>Stärkung des Impfschutzes </a:t>
            </a:r>
            <a:b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</a:br>
            <a: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  <a:t>in stationären Pflegeeinrichtungen</a:t>
            </a:r>
            <a:br>
              <a:rPr lang="de-DE" sz="2600" b="1" dirty="0">
                <a:solidFill>
                  <a:srgbClr val="349737"/>
                </a:solidFill>
                <a:latin typeface="Arial"/>
                <a:cs typeface="Arial"/>
              </a:rPr>
            </a:br>
            <a:br>
              <a:rPr lang="de-DE" sz="2500" b="1" dirty="0">
                <a:solidFill>
                  <a:srgbClr val="349737"/>
                </a:solidFill>
              </a:rPr>
            </a:br>
            <a:endParaRPr lang="de-DE" sz="2500" b="1" dirty="0">
              <a:solidFill>
                <a:srgbClr val="349737"/>
              </a:solidFill>
            </a:endParaRPr>
          </a:p>
        </p:txBody>
      </p:sp>
      <p:sp>
        <p:nvSpPr>
          <p:cNvPr id="13" name="Untertitel 12">
            <a:extLst>
              <a:ext uri="{FF2B5EF4-FFF2-40B4-BE49-F238E27FC236}">
                <a16:creationId xmlns:a16="http://schemas.microsoft.com/office/drawing/2014/main" id="{ECE93010-8BB6-43F0-AF42-15A6FE501AE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356992"/>
            <a:ext cx="9144000" cy="18002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  <a:t>Ein Projekt der AG Impfschutz im </a:t>
            </a:r>
            <a:b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de-DE" sz="2600" b="1" i="1" dirty="0">
                <a:solidFill>
                  <a:schemeClr val="tx1"/>
                </a:solidFill>
                <a:latin typeface="Arial"/>
                <a:cs typeface="Arial"/>
              </a:rPr>
              <a:t>Bündnis Gesund Älter werden</a:t>
            </a:r>
            <a: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de-DE" sz="2600" b="1" dirty="0">
                <a:solidFill>
                  <a:schemeClr val="tx1"/>
                </a:solidFill>
                <a:latin typeface="Arial"/>
                <a:cs typeface="Arial"/>
              </a:rPr>
              <a:t>im Land Brandenburg</a:t>
            </a:r>
            <a:endParaRPr lang="de-DE" sz="2600" dirty="0">
              <a:latin typeface="Arial"/>
              <a:cs typeface="Arial"/>
            </a:endParaRPr>
          </a:p>
        </p:txBody>
      </p:sp>
      <p:pic>
        <p:nvPicPr>
          <p:cNvPr id="9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</p:spTree>
    <p:extLst>
      <p:ext uri="{BB962C8B-B14F-4D97-AF65-F5344CB8AC3E}">
        <p14:creationId xmlns:p14="http://schemas.microsoft.com/office/powerpoint/2010/main" val="2944215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8"/>
            <a:ext cx="7272360" cy="490067"/>
          </a:xfrm>
        </p:spPr>
        <p:txBody>
          <a:bodyPr/>
          <a:lstStyle/>
          <a:p>
            <a:pPr algn="l"/>
            <a:r>
              <a:rPr lang="de-DE" sz="2600" dirty="0">
                <a:solidFill>
                  <a:srgbClr val="37A037"/>
                </a:solidFill>
              </a:rPr>
              <a:t>Erreger, gegen die Sie geimpft sein sollten: </a:t>
            </a:r>
            <a:r>
              <a:rPr lang="de-DE" sz="2600" dirty="0">
                <a:solidFill>
                  <a:schemeClr val="tx1"/>
                </a:solidFill>
              </a:rPr>
              <a:t>Pneumokokken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br>
              <a:rPr lang="de-DE" sz="2000" dirty="0">
                <a:solidFill>
                  <a:schemeClr val="tx1"/>
                </a:solidFill>
              </a:rPr>
            </a:br>
            <a:r>
              <a:rPr lang="de-DE" sz="2600" dirty="0">
                <a:solidFill>
                  <a:schemeClr val="tx1"/>
                </a:solidFill>
              </a:rPr>
              <a:t>(Hauptauslöser von Lungenentzündungen)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2340000"/>
            <a:ext cx="7941612" cy="38884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Auslöser: </a:t>
            </a:r>
            <a:r>
              <a:rPr lang="de-DE" sz="1900" dirty="0"/>
              <a:t>Bakterium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Übertragung: </a:t>
            </a:r>
            <a:r>
              <a:rPr lang="de-DE" sz="1900" dirty="0"/>
              <a:t>Tröpfcheninfektion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Symptome: </a:t>
            </a:r>
            <a:r>
              <a:rPr lang="de-DE" sz="1900" dirty="0"/>
              <a:t>Fieber, Husten, Entzündungen des Mittelohrs, der Nasennebenhöhlen und der Lunge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Risiken bei Infektion: </a:t>
            </a:r>
            <a:r>
              <a:rPr lang="de-DE" sz="1900" dirty="0"/>
              <a:t>neben Lungenentzündungen auch Hirnhautentzündungen und Blutvergiftungen mit rasantem Verlauf, der innerhalb von 48 Stunden zum Tod führen kann, zunehmende Antibiotikaresistenz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 Impfzyklus: </a:t>
            </a:r>
            <a:r>
              <a:rPr lang="de-DE" sz="1900" dirty="0"/>
              <a:t>empfohlen wird die Impfung für Säuglinge und Kleinkinder möglichst bis zum 2. Lebensjahr sowie </a:t>
            </a:r>
            <a:br>
              <a:rPr lang="de-DE" sz="1900" dirty="0"/>
            </a:br>
            <a:r>
              <a:rPr lang="de-DE" sz="1900" dirty="0"/>
              <a:t>für Erwachsene ab 60 Jahren und alle mit chronischen Erkrankungen</a:t>
            </a:r>
            <a:endParaRPr lang="de-DE" sz="1900" u="sng" dirty="0"/>
          </a:p>
        </p:txBody>
      </p:sp>
      <p:pic>
        <p:nvPicPr>
          <p:cNvPr id="11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10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9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8"/>
            <a:ext cx="7056336" cy="490067"/>
          </a:xfrm>
        </p:spPr>
        <p:txBody>
          <a:bodyPr/>
          <a:lstStyle/>
          <a:p>
            <a:pPr algn="l"/>
            <a:r>
              <a:rPr lang="de-DE" sz="2600" dirty="0">
                <a:solidFill>
                  <a:srgbClr val="37A037"/>
                </a:solidFill>
              </a:rPr>
              <a:t>Erreger, gegen die Sie geimpft sein sollten: </a:t>
            </a:r>
            <a:r>
              <a:rPr lang="de-DE" sz="2600" dirty="0">
                <a:solidFill>
                  <a:schemeClr val="tx1"/>
                </a:solidFill>
              </a:rPr>
              <a:t>Tetanus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2160000"/>
            <a:ext cx="7941612" cy="38884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Auslöser: </a:t>
            </a:r>
            <a:r>
              <a:rPr lang="de-DE" sz="1900" dirty="0"/>
              <a:t>Bakterium (Bakteriengift Toxin)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Übertragung: </a:t>
            </a:r>
            <a:r>
              <a:rPr lang="de-DE" sz="1900" dirty="0"/>
              <a:t>Schmutz, Erde, Staub über offene Wunden (auch bei Kleinstverletzungen wie z. B. Dornstichen)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Symptome:</a:t>
            </a:r>
            <a:r>
              <a:rPr lang="de-DE" sz="1900" dirty="0"/>
              <a:t> Krämpfe der Gesichtsmuskeln und des ganzen Körpers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Risiken bei Infektion: </a:t>
            </a:r>
            <a:r>
              <a:rPr lang="de-DE" sz="1900" dirty="0"/>
              <a:t>Lähmung der Atemmuskulatur und des Herzmuskels, Behandlung schwierig, ca. 25 % der Menschen überleben Infektion nicht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 Impfzyklus: </a:t>
            </a:r>
            <a:r>
              <a:rPr lang="de-DE" sz="1900" dirty="0"/>
              <a:t>Grundimmunisierung im Säuglingsalter,</a:t>
            </a:r>
            <a:br>
              <a:rPr lang="de-DE" sz="1900" dirty="0"/>
            </a:br>
            <a:r>
              <a:rPr lang="de-DE" sz="1900" dirty="0"/>
              <a:t>Auffrischung als Kleinkind und als Jugendlicher, danach alle 10 Jahre</a:t>
            </a:r>
          </a:p>
        </p:txBody>
      </p:sp>
      <p:pic>
        <p:nvPicPr>
          <p:cNvPr id="10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  <p:sp>
        <p:nvSpPr>
          <p:cNvPr id="14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11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6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6"/>
            <a:ext cx="7128344" cy="490066"/>
          </a:xfrm>
        </p:spPr>
        <p:txBody>
          <a:bodyPr/>
          <a:lstStyle/>
          <a:p>
            <a:pPr algn="l"/>
            <a:r>
              <a:rPr lang="de-DE" sz="2600" dirty="0">
                <a:solidFill>
                  <a:srgbClr val="37A037"/>
                </a:solidFill>
              </a:rPr>
              <a:t>Erreger, gegen die Mitarbeitende zusätzlich geimpft sein sollten: </a:t>
            </a:r>
            <a:r>
              <a:rPr lang="de-DE" altLang="de-DE" sz="2600" dirty="0">
                <a:solidFill>
                  <a:schemeClr val="tx1"/>
                </a:solidFill>
                <a:cs typeface="Arial"/>
              </a:rPr>
              <a:t>Hepatitis A</a:t>
            </a:r>
            <a:endParaRPr lang="de-DE" sz="26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2160000"/>
            <a:ext cx="7941612" cy="4149320"/>
          </a:xfrm>
        </p:spPr>
        <p:txBody>
          <a:bodyPr/>
          <a:lstStyle/>
          <a:p>
            <a:pPr defTabSz="914400" fontAlgn="base"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Auslöser: </a:t>
            </a:r>
            <a:r>
              <a:rPr lang="de-DE" altLang="de-DE" sz="1900" dirty="0">
                <a:solidFill>
                  <a:srgbClr val="000000"/>
                </a:solidFill>
                <a:cs typeface="Arial"/>
              </a:rPr>
              <a:t>Virus</a:t>
            </a:r>
            <a:endParaRPr lang="de-DE" altLang="de-DE" sz="1900" b="1" dirty="0">
              <a:solidFill>
                <a:srgbClr val="000000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Übertragung: </a:t>
            </a:r>
            <a:r>
              <a:rPr lang="de-DE" sz="1900" dirty="0"/>
              <a:t>fäkal-oral, d. h. Viren aus dem Kot in den Mund, kontaminierte Nahrungsmittel, verseuchtes Trink- oder Badewasser, rohe Muscheln, Austern etc.</a:t>
            </a:r>
          </a:p>
          <a:p>
            <a:pPr fontAlgn="base"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Symptome: </a:t>
            </a:r>
            <a:r>
              <a:rPr lang="de-DE" altLang="de-DE" sz="1900" dirty="0"/>
              <a:t>Gelbsucht, Müdigkeit, Appetitlosigkeit, Gewichtsverlust, Übelkeit, Erbrechen, Durchfall, erhöhte Temperatur, Haut und Augenweiß können gelblich sein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Risiken bei Infektion: </a:t>
            </a:r>
            <a:r>
              <a:rPr lang="de-DE" sz="1900" dirty="0"/>
              <a:t>Leberentzündung, Milz und Leber vergrößert, Komplikationen durch Entzündung von Bauchspeicheldrüse, Herzmuskel und Lunge, selten chronisch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 Impfzyklus: </a:t>
            </a:r>
            <a:r>
              <a:rPr lang="de-DE" altLang="de-DE" sz="1900" dirty="0">
                <a:solidFill>
                  <a:srgbClr val="000000"/>
                </a:solidFill>
                <a:cs typeface="Arial"/>
              </a:rPr>
              <a:t>zweimalige Impfung im Abstand von 6 bis 12 Monaten</a:t>
            </a:r>
          </a:p>
          <a:p>
            <a:pPr marL="0" indent="0">
              <a:buNone/>
            </a:pPr>
            <a:br>
              <a:rPr lang="de-DE" u="sng" dirty="0"/>
            </a:br>
            <a:endParaRPr lang="de-DE" dirty="0"/>
          </a:p>
        </p:txBody>
      </p:sp>
      <p:pic>
        <p:nvPicPr>
          <p:cNvPr id="11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12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8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6"/>
            <a:ext cx="7283173" cy="902130"/>
          </a:xfrm>
        </p:spPr>
        <p:txBody>
          <a:bodyPr/>
          <a:lstStyle/>
          <a:p>
            <a:r>
              <a:rPr lang="de-DE" dirty="0"/>
              <a:t>Erreger, gegen die Mitarbeitende zusätzlich geimpft sein sollten: </a:t>
            </a:r>
            <a:r>
              <a:rPr lang="de-DE" altLang="de-DE" sz="2600" dirty="0">
                <a:solidFill>
                  <a:schemeClr val="tx1"/>
                </a:solidFill>
                <a:cs typeface="Arial"/>
              </a:rPr>
              <a:t>Hepatitis B</a:t>
            </a:r>
            <a:endParaRPr lang="de-DE" sz="26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2160000"/>
            <a:ext cx="7941612" cy="3888432"/>
          </a:xfrm>
        </p:spPr>
        <p:txBody>
          <a:bodyPr/>
          <a:lstStyle/>
          <a:p>
            <a:pPr defTabSz="914400" fontAlgn="base"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Auslöser: </a:t>
            </a:r>
            <a:r>
              <a:rPr lang="de-DE" altLang="de-DE" sz="1900" dirty="0">
                <a:solidFill>
                  <a:srgbClr val="000000"/>
                </a:solidFill>
                <a:cs typeface="Arial"/>
              </a:rPr>
              <a:t>Virus</a:t>
            </a:r>
            <a:endParaRPr lang="de-DE" altLang="de-DE" sz="1900" b="1" dirty="0">
              <a:solidFill>
                <a:srgbClr val="000000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Übertragung: </a:t>
            </a:r>
            <a:r>
              <a:rPr lang="de-DE" sz="1900" dirty="0"/>
              <a:t>Blut und andere Körperflüssigkeiten wie Speichel, Sperma oder Scheidensekret</a:t>
            </a:r>
          </a:p>
          <a:p>
            <a:pPr fontAlgn="base"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Symptome: </a:t>
            </a:r>
            <a:r>
              <a:rPr lang="de-DE" altLang="de-DE" sz="1900" dirty="0"/>
              <a:t>Gelbfärbung von Augen und Haut, Erschöpfung, Müdigkeit</a:t>
            </a:r>
          </a:p>
          <a:p>
            <a:pPr fontAlgn="base"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Risiken bei Infektion: </a:t>
            </a:r>
            <a:r>
              <a:rPr lang="de-DE" sz="1900" dirty="0"/>
              <a:t>Entwicklung einer Leberentzündung und Leberkrebs möglich; bei 9 von 10 erkrankten Babys verläuft Krankheit chronisch (bleibende Schäden), 25 % sterben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 Impfzyklus: </a:t>
            </a:r>
            <a:r>
              <a:rPr lang="de-DE" altLang="de-DE" sz="1900" dirty="0">
                <a:solidFill>
                  <a:srgbClr val="000000"/>
                </a:solidFill>
                <a:cs typeface="Arial"/>
              </a:rPr>
              <a:t>Grundimmunisierung möglichst bereits im Säuglingsalter</a:t>
            </a:r>
          </a:p>
          <a:p>
            <a:pPr marL="0" indent="0">
              <a:buNone/>
            </a:pPr>
            <a:br>
              <a:rPr lang="de-DE" u="sng" dirty="0"/>
            </a:b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13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</p:spTree>
    <p:extLst>
      <p:ext uri="{BB962C8B-B14F-4D97-AF65-F5344CB8AC3E}">
        <p14:creationId xmlns:p14="http://schemas.microsoft.com/office/powerpoint/2010/main" val="125016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539552" y="870686"/>
            <a:ext cx="6347071" cy="490066"/>
          </a:xfrm>
        </p:spPr>
        <p:txBody>
          <a:bodyPr/>
          <a:lstStyle/>
          <a:p>
            <a:r>
              <a:rPr lang="de-DE" sz="2600" dirty="0">
                <a:solidFill>
                  <a:srgbClr val="349737"/>
                </a:solidFill>
                <a:latin typeface="Arial"/>
                <a:cs typeface="Arial"/>
              </a:rPr>
              <a:t>Nutzen des Impfens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1800000"/>
            <a:ext cx="7941612" cy="4464496"/>
          </a:xfrm>
        </p:spPr>
        <p:txBody>
          <a:bodyPr/>
          <a:lstStyle/>
          <a:p>
            <a:r>
              <a:rPr lang="de-DE" sz="1900" b="1" dirty="0">
                <a:latin typeface="Arial"/>
                <a:cs typeface="Arial"/>
              </a:rPr>
              <a:t>Schutz vor gefährlichen Infektionskrankheiten</a:t>
            </a:r>
            <a:r>
              <a:rPr lang="de-DE" sz="1900" dirty="0">
                <a:latin typeface="Arial"/>
                <a:cs typeface="Arial"/>
              </a:rPr>
              <a:t> für Kinder und Erwachsene. Bei manchen Erkrankungen ist es notwendig, den Impfschutz </a:t>
            </a:r>
            <a:r>
              <a:rPr lang="de-DE" sz="1900" b="1" dirty="0">
                <a:latin typeface="Arial"/>
                <a:cs typeface="Arial"/>
              </a:rPr>
              <a:t>regelmäßig aufzufrischen.</a:t>
            </a:r>
          </a:p>
          <a:p>
            <a:pPr marL="0" indent="0">
              <a:buNone/>
            </a:pPr>
            <a:endParaRPr lang="de-DE" sz="1900" dirty="0">
              <a:latin typeface="Arial"/>
              <a:cs typeface="Arial"/>
            </a:endParaRPr>
          </a:p>
          <a:p>
            <a:r>
              <a:rPr lang="de-DE" sz="1900" b="1" dirty="0">
                <a:latin typeface="Arial"/>
                <a:cs typeface="Arial"/>
              </a:rPr>
              <a:t>Je mehr Menschen geimpft sind, desto unwahrscheinlicher wird der Ausbruch von Erkrankungen</a:t>
            </a:r>
            <a:r>
              <a:rPr lang="de-DE" sz="1900" dirty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9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  <p:sp>
        <p:nvSpPr>
          <p:cNvPr id="11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2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6"/>
            <a:ext cx="6645468" cy="490066"/>
          </a:xfrm>
        </p:spPr>
        <p:txBody>
          <a:bodyPr/>
          <a:lstStyle/>
          <a:p>
            <a:r>
              <a:rPr lang="de-DE" sz="2600" dirty="0">
                <a:solidFill>
                  <a:srgbClr val="349737"/>
                </a:solidFill>
              </a:rPr>
              <a:t>Übertragungswege von Krankheiten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1800000"/>
            <a:ext cx="7941612" cy="446449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1900" b="1" dirty="0"/>
              <a:t>Tröpfcheninfektion:</a:t>
            </a:r>
          </a:p>
          <a:p>
            <a:pPr marL="342900" lvl="1" indent="-342900">
              <a:spcBef>
                <a:spcPts val="0"/>
              </a:spcBef>
              <a:buClr>
                <a:schemeClr val="bg1"/>
              </a:buClr>
              <a:buFont typeface="Arial"/>
              <a:buChar char="•"/>
            </a:pPr>
            <a:r>
              <a:rPr lang="de-DE" sz="1900" dirty="0"/>
              <a:t>Erreger werden zum Beispiel beim Husten aus dem Körper geworfen und von anderen eingeatmet.</a:t>
            </a:r>
            <a:endParaRPr lang="de-DE" sz="1900" b="1" dirty="0"/>
          </a:p>
          <a:p>
            <a:pPr>
              <a:spcBef>
                <a:spcPts val="1000"/>
              </a:spcBef>
              <a:buFont typeface="Arial"/>
              <a:buChar char="•"/>
            </a:pPr>
            <a:r>
              <a:rPr lang="de-DE" sz="1900" b="1" dirty="0"/>
              <a:t>Indirekter Kontakt:</a:t>
            </a:r>
          </a:p>
          <a:p>
            <a:pPr marL="342900" lvl="1" indent="-342900">
              <a:spcBef>
                <a:spcPts val="0"/>
              </a:spcBef>
              <a:buClr>
                <a:schemeClr val="bg1"/>
              </a:buClr>
              <a:buFont typeface="Arial"/>
              <a:buChar char="•"/>
            </a:pPr>
            <a:r>
              <a:rPr lang="de-DE" sz="1900" dirty="0"/>
              <a:t>Erreger befinden sich auf verunreinigten Gegenständen und gehen durch Berührungen auf Gesunde über.</a:t>
            </a:r>
            <a:endParaRPr lang="de-DE" sz="1900" b="1" dirty="0"/>
          </a:p>
          <a:p>
            <a:pPr>
              <a:spcBef>
                <a:spcPts val="1000"/>
              </a:spcBef>
              <a:buFont typeface="Arial"/>
              <a:buChar char="•"/>
            </a:pPr>
            <a:r>
              <a:rPr lang="de-DE" sz="1900" b="1" dirty="0"/>
              <a:t>Direkter Kontakt:</a:t>
            </a:r>
          </a:p>
          <a:p>
            <a:pPr marL="342900" lvl="1" indent="-342900">
              <a:spcBef>
                <a:spcPts val="0"/>
              </a:spcBef>
              <a:buClr>
                <a:schemeClr val="bg1"/>
              </a:buClr>
              <a:buFont typeface="Arial"/>
              <a:buChar char="•"/>
            </a:pPr>
            <a:r>
              <a:rPr lang="de-DE" sz="1900" dirty="0"/>
              <a:t>Erreger werden über keimhaltige Körperflüssigkeiten wie Sperma, Scheidensekret oder Blut übertragen. </a:t>
            </a:r>
            <a:endParaRPr lang="de-DE" sz="1900" b="1" dirty="0"/>
          </a:p>
          <a:p>
            <a:pPr>
              <a:spcBef>
                <a:spcPts val="1000"/>
              </a:spcBef>
              <a:buFont typeface="Arial"/>
              <a:buChar char="•"/>
            </a:pPr>
            <a:r>
              <a:rPr lang="de-DE" sz="1900" b="1" dirty="0"/>
              <a:t>Blutsaugende Insekten:</a:t>
            </a:r>
          </a:p>
          <a:p>
            <a:pPr marL="342900" lvl="1" indent="-342900">
              <a:spcBef>
                <a:spcPts val="0"/>
              </a:spcBef>
              <a:buClr>
                <a:schemeClr val="bg1"/>
              </a:buClr>
            </a:pPr>
            <a:r>
              <a:rPr lang="de-DE" sz="1900" dirty="0"/>
              <a:t>Erreger werden durch blutsaugende Insekten wie Zecken übertragen.</a:t>
            </a:r>
          </a:p>
        </p:txBody>
      </p:sp>
      <p:pic>
        <p:nvPicPr>
          <p:cNvPr id="10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58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6"/>
            <a:ext cx="6645468" cy="490066"/>
          </a:xfrm>
        </p:spPr>
        <p:txBody>
          <a:bodyPr/>
          <a:lstStyle/>
          <a:p>
            <a:r>
              <a:rPr lang="de-DE" sz="2600" dirty="0">
                <a:solidFill>
                  <a:srgbClr val="349737"/>
                </a:solidFill>
              </a:rPr>
              <a:t>Was passiert beim Impfen?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1800000"/>
            <a:ext cx="7941612" cy="446449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dirty="0"/>
              <a:t>Eine Impfung wird </a:t>
            </a:r>
            <a:r>
              <a:rPr lang="de-DE" sz="1900" b="1" dirty="0"/>
              <a:t>vorbeugend</a:t>
            </a:r>
            <a:r>
              <a:rPr lang="de-DE" sz="1900" dirty="0"/>
              <a:t> gegeben, wenn der Körper noch keinen Kontakt zu dem Krankheitserreger hatte und das Immun-system daher noch keine Abwehrstoffe (Antikörper) gebildet hat.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dirty="0"/>
              <a:t>Geimpft werden nur abgetötete oder abgeschwächte Erreger, </a:t>
            </a:r>
            <a:r>
              <a:rPr lang="de-DE" sz="1900" b="1" dirty="0"/>
              <a:t>die keine ernsthafte Erkrankung</a:t>
            </a:r>
            <a:r>
              <a:rPr lang="de-DE" sz="1900" dirty="0"/>
              <a:t> auslösen können. 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dirty="0"/>
              <a:t>Durch die Impfung bildet der Körper </a:t>
            </a:r>
            <a:r>
              <a:rPr lang="de-DE" sz="1900" b="1" dirty="0"/>
              <a:t>Gedächtniszellen und/oder Antikörper </a:t>
            </a:r>
            <a:r>
              <a:rPr lang="de-DE" sz="1900" dirty="0"/>
              <a:t>gegen das</a:t>
            </a:r>
            <a:r>
              <a:rPr lang="de-DE" sz="1900" b="1" dirty="0"/>
              <a:t> </a:t>
            </a:r>
            <a:r>
              <a:rPr lang="de-DE" sz="1900" dirty="0"/>
              <a:t>Virus oder Bakterium: Der Mensch ist nun gegen diese Krankheit immun.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dirty="0"/>
              <a:t>Kommt der Körper später mit echten Krankheitserregern in Kontakt, ist er vorbereitet: Er </a:t>
            </a:r>
            <a:r>
              <a:rPr lang="de-DE" sz="1900" b="1" dirty="0"/>
              <a:t>erinnert</a:t>
            </a:r>
            <a:r>
              <a:rPr lang="de-DE" sz="1900" dirty="0"/>
              <a:t> sich an den Erreger und bekämpft ihn. Eine Erkrankung kann also nicht ausbrechen.</a:t>
            </a:r>
          </a:p>
        </p:txBody>
      </p:sp>
      <p:pic>
        <p:nvPicPr>
          <p:cNvPr id="10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  <p:sp>
        <p:nvSpPr>
          <p:cNvPr id="11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6"/>
            <a:ext cx="6645468" cy="490066"/>
          </a:xfrm>
        </p:spPr>
        <p:txBody>
          <a:bodyPr/>
          <a:lstStyle/>
          <a:p>
            <a:r>
              <a:rPr lang="de-DE" sz="2600" dirty="0">
                <a:solidFill>
                  <a:srgbClr val="37A037"/>
                </a:solidFill>
              </a:rPr>
              <a:t>Vorteile des Impfens im 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1800000"/>
            <a:ext cx="7941612" cy="446449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dirty="0"/>
              <a:t>Geimpfte Menschen </a:t>
            </a:r>
            <a:r>
              <a:rPr lang="de-DE" sz="1900" b="1" dirty="0"/>
              <a:t>schützen sich selbst und andere </a:t>
            </a:r>
            <a:r>
              <a:rPr lang="de-DE" sz="1900" dirty="0"/>
              <a:t>vor Ansteckung.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dirty="0"/>
              <a:t>Sie </a:t>
            </a:r>
            <a:r>
              <a:rPr lang="de-DE" sz="1900" b="1" dirty="0"/>
              <a:t>stoppen so die Verbreitung </a:t>
            </a:r>
            <a:r>
              <a:rPr lang="de-DE" sz="1900" dirty="0"/>
              <a:t>des Erregers.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dirty="0"/>
              <a:t>Je mehr Menschen geimpft sind, desto geringer ist das Risiko, dass Infektionskrankheiten ausbrechen.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Menschen, die (noch) nicht geimpft sind oder wegen schwerer Erkrankungen nicht geimpft werden können, werden auch dadurch geschützt,</a:t>
            </a:r>
            <a:r>
              <a:rPr lang="de-DE" sz="1900" dirty="0"/>
              <a:t> dass in Ihrem Umfeld weniger gefährliche Erreger vorkommen.</a:t>
            </a:r>
          </a:p>
        </p:txBody>
      </p:sp>
      <p:pic>
        <p:nvPicPr>
          <p:cNvPr id="11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6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59891BD0-FC7B-4668-AB70-7FD70446A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870688"/>
            <a:ext cx="7056336" cy="490067"/>
          </a:xfrm>
        </p:spPr>
        <p:txBody>
          <a:bodyPr/>
          <a:lstStyle/>
          <a:p>
            <a:pPr algn="l"/>
            <a:r>
              <a:rPr lang="de-DE" sz="2600" dirty="0">
                <a:solidFill>
                  <a:srgbClr val="37A037"/>
                </a:solidFill>
              </a:rPr>
              <a:t>Erreger, gegen die Sie geimpft sein sollten: </a:t>
            </a:r>
            <a:r>
              <a:rPr lang="de-DE" sz="2600" dirty="0">
                <a:solidFill>
                  <a:schemeClr val="tx1"/>
                </a:solidFill>
              </a:rPr>
              <a:t>Diphterie</a:t>
            </a:r>
            <a:endParaRPr lang="de-DE" sz="2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0788" y="2160000"/>
            <a:ext cx="7941612" cy="38884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Auslöser: </a:t>
            </a:r>
            <a:r>
              <a:rPr lang="de-DE" sz="1900" dirty="0"/>
              <a:t>Bakterium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Übertragung: </a:t>
            </a:r>
            <a:r>
              <a:rPr lang="de-DE" sz="1900" dirty="0"/>
              <a:t>Tröpfchen oder direkter Kontakt mit einem infizierten Menschen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Symptome: </a:t>
            </a:r>
            <a:r>
              <a:rPr lang="de-DE" sz="1900" dirty="0"/>
              <a:t>Fieber, Halsschmerzen, Beläge im Rachen, süßlich-fauler Mundgeruch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Risiken bei Infektion: </a:t>
            </a:r>
            <a:r>
              <a:rPr lang="de-DE" sz="1900" dirty="0"/>
              <a:t>Atemnot, Schädigung des Herzmuskels, Lähmungen, Nervenschäden, Nierenschäden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 Impfzyklus: </a:t>
            </a:r>
            <a:r>
              <a:rPr lang="de-DE" sz="1900" dirty="0"/>
              <a:t>Grundimmunisierung möglichst im Säuglingsalter, Auffrischungsimpfung als Kleinkind und als Jugendlicher, danach alle 10 Jahre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4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</p:spTree>
    <p:extLst>
      <p:ext uri="{BB962C8B-B14F-4D97-AF65-F5344CB8AC3E}">
        <p14:creationId xmlns:p14="http://schemas.microsoft.com/office/powerpoint/2010/main" val="236633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dirty="0">
                <a:solidFill>
                  <a:srgbClr val="37A037"/>
                </a:solidFill>
              </a:rPr>
              <a:t>Erreger, gegen die Sie geimpft sein sollten:</a:t>
            </a:r>
            <a:r>
              <a:rPr lang="de-DE" dirty="0">
                <a:solidFill>
                  <a:schemeClr val="tx1"/>
                </a:solidFill>
              </a:rPr>
              <a:t> Herpes Zoster (Gürtelrose)</a:t>
            </a:r>
            <a:endParaRPr lang="de-DE" sz="26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</a:t>
            </a:r>
            <a:r>
              <a:rPr lang="de-DE" sz="1900" dirty="0"/>
              <a:t>:  Herpes-Virus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</a:t>
            </a:r>
            <a:r>
              <a:rPr lang="de-DE" sz="1900" dirty="0"/>
              <a:t>: Tröpfcheninfektion, Schmierinfektion Bläschen, Reaktivierung der in den Nervenbahnen versteckten Viren nach Windpockeninfektion überwiegend im hohen Alter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</a:t>
            </a:r>
            <a:r>
              <a:rPr lang="de-DE" sz="1900" dirty="0"/>
              <a:t>: typischen Hauterscheinungen: Rötung, Bläschen auf gerötetem Grund, die in Gruppen und manchmal auch in Form von Rosetten zusammenstehen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Komplikationen</a:t>
            </a:r>
            <a:r>
              <a:rPr lang="de-DE" sz="1900" dirty="0"/>
              <a:t>: starke Nervenschmerzen, Sehstörungen bis Sehverlust, Hörverlust, Gefäßentzündungen…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</a:t>
            </a:r>
            <a:r>
              <a:rPr lang="de-DE" sz="1900" dirty="0"/>
              <a:t> </a:t>
            </a:r>
            <a:r>
              <a:rPr lang="de-DE" sz="1900" b="1" dirty="0"/>
              <a:t>Impfzyklus</a:t>
            </a:r>
            <a:r>
              <a:rPr lang="de-DE" sz="1900" dirty="0"/>
              <a:t>: zweimalige Impfung im Abstand von </a:t>
            </a:r>
            <a:br>
              <a:rPr lang="de-DE" sz="1900" dirty="0"/>
            </a:br>
            <a:r>
              <a:rPr lang="de-DE" sz="1900" dirty="0"/>
              <a:t>2 Monaten</a:t>
            </a:r>
            <a:br>
              <a:rPr lang="de-DE" sz="1900" u="sng" dirty="0"/>
            </a:br>
            <a:endParaRPr lang="de-DE" sz="1900" dirty="0"/>
          </a:p>
        </p:txBody>
      </p:sp>
      <p:pic>
        <p:nvPicPr>
          <p:cNvPr id="11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" b="1833"/>
          <a:stretch>
            <a:fillRect/>
          </a:stretch>
        </p:blipFill>
        <p:spPr/>
      </p:pic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796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dirty="0">
                <a:solidFill>
                  <a:srgbClr val="37A037"/>
                </a:solidFill>
              </a:rPr>
              <a:t>Erreger, gegen die Sie geimpft sein sollten: </a:t>
            </a:r>
            <a:r>
              <a:rPr lang="de-DE" dirty="0">
                <a:solidFill>
                  <a:schemeClr val="tx1"/>
                </a:solidFill>
              </a:rPr>
              <a:t> Influenza (echte Grippe )</a:t>
            </a:r>
            <a:endParaRPr lang="de-DE" sz="26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Auslöser: </a:t>
            </a:r>
            <a:r>
              <a:rPr lang="de-DE" sz="1900" dirty="0"/>
              <a:t>Grippeviren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Übertragung: </a:t>
            </a:r>
            <a:r>
              <a:rPr lang="de-DE" sz="1900" dirty="0"/>
              <a:t>Atemluft beim Niesen, Husten, Sprechen sowie Schleimhäute nach Händekontakt und verunreinigte Gegenstände wie Türklinken</a:t>
            </a:r>
            <a:endParaRPr lang="de-DE" sz="1900" u="sng" dirty="0">
              <a:solidFill>
                <a:srgbClr val="FFC000"/>
              </a:solidFill>
            </a:endParaRP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Symptome: </a:t>
            </a:r>
            <a:r>
              <a:rPr lang="de-DE" sz="1900" dirty="0"/>
              <a:t>plötzlich einsetzendes Fieber, Halsschmerzen, trockener Husten begleitet von Kopf- und Gliederschmerzen, Abgeschlagenheit</a:t>
            </a:r>
            <a:endParaRPr lang="de-DE" sz="1900" u="sng" dirty="0"/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Risiken bei Infektion: </a:t>
            </a:r>
            <a:r>
              <a:rPr lang="de-DE" sz="1900" dirty="0"/>
              <a:t>Senioren, Schwangere und chronisch Kranke haben ein hohes Risiko für schwere Verläufe mit hoher Komplikationsrate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 Impfzyklus: </a:t>
            </a:r>
            <a:r>
              <a:rPr lang="de-DE" sz="1900" dirty="0"/>
              <a:t>jährlich, am besten im Oktober/November</a:t>
            </a:r>
            <a:br>
              <a:rPr lang="de-DE" sz="1900" u="sng" dirty="0"/>
            </a:br>
            <a:endParaRPr lang="de-DE" sz="1900" dirty="0"/>
          </a:p>
        </p:txBody>
      </p:sp>
      <p:pic>
        <p:nvPicPr>
          <p:cNvPr id="11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" b="1833"/>
          <a:stretch>
            <a:fillRect/>
          </a:stretch>
        </p:blipFill>
        <p:spPr/>
      </p:pic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7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870688"/>
            <a:ext cx="6995143" cy="490067"/>
          </a:xfrm>
        </p:spPr>
        <p:txBody>
          <a:bodyPr/>
          <a:lstStyle/>
          <a:p>
            <a:r>
              <a:rPr lang="de-DE" sz="2600" dirty="0">
                <a:solidFill>
                  <a:srgbClr val="37A037"/>
                </a:solidFill>
              </a:rPr>
              <a:t>Erreger, gegen die Sie geimpft sein sollten: </a:t>
            </a:r>
            <a:r>
              <a:rPr lang="de-DE" dirty="0">
                <a:solidFill>
                  <a:schemeClr val="tx1"/>
                </a:solidFill>
              </a:rPr>
              <a:t> Pertussis (Keuchhusten)</a:t>
            </a:r>
            <a:endParaRPr lang="de-DE" sz="26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Auslöser: </a:t>
            </a:r>
            <a:r>
              <a:rPr lang="de-DE" sz="1900" dirty="0"/>
              <a:t>Bakterium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Übertragung: </a:t>
            </a:r>
            <a:r>
              <a:rPr lang="de-DE" sz="1900" dirty="0"/>
              <a:t>Tröpfcheninfektion - 9 von 10 Menschen, die mit Erkrankten in Kontakt kommen, werden krank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Symptome: </a:t>
            </a:r>
            <a:r>
              <a:rPr lang="de-DE" sz="1900" dirty="0"/>
              <a:t>Hustenattacken und Hustenanfälle mit Erbrechen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Risiken bei Infektion: </a:t>
            </a:r>
            <a:r>
              <a:rPr lang="de-DE" sz="1900" dirty="0"/>
              <a:t>Atemstillstand, Folgeinfektion durch Bakterien können zur Lungenentzündung führen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de-DE" sz="1900" b="1" dirty="0"/>
              <a:t>Empfohlener Impfzyklus: </a:t>
            </a:r>
            <a:r>
              <a:rPr lang="de-DE" sz="1900" dirty="0"/>
              <a:t>Grundimmunisierung möglichst im Säuglingsalter, Auffrischimpfung als Kleinkind und als Jugendlicher, alle Erwachsenen mindestens eine Auffrischung (nur in Kombination mit Diphtherie-Tetanus-Impfung möglich)</a:t>
            </a:r>
            <a:endParaRPr lang="de-DE" sz="1900" u="sng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8424000" y="6453336"/>
            <a:ext cx="494312" cy="321292"/>
          </a:xfrm>
          <a:prstGeom prst="rect">
            <a:avLst/>
          </a:prstGeom>
          <a:ln>
            <a:noFill/>
          </a:ln>
        </p:spPr>
        <p:txBody>
          <a:bodyPr lIns="0" bIns="0" anchor="t" anchorCtr="0"/>
          <a:lstStyle/>
          <a:p>
            <a:fld id="{1CEE1B88-EBFC-47EC-9265-5BA085253BA3}" type="slidenum">
              <a:rPr lang="de-DE" b="0" smtClean="0">
                <a:solidFill>
                  <a:schemeClr val="bg1">
                    <a:lumMod val="65000"/>
                  </a:schemeClr>
                </a:solidFill>
              </a:rPr>
              <a:pPr/>
              <a:t>9</a:t>
            </a:fld>
            <a:endParaRPr lang="de-DE" b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4" name="Bildplatzhalter 7">
            <a:extLst>
              <a:ext uri="{FF2B5EF4-FFF2-40B4-BE49-F238E27FC236}">
                <a16:creationId xmlns:a16="http://schemas.microsoft.com/office/drawing/2014/main" id="{2EA65145-EDD0-4FAA-B40E-4365775A8C2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3" b="1903"/>
          <a:stretch>
            <a:fillRect/>
          </a:stretch>
        </p:blipFill>
        <p:spPr>
          <a:xfrm>
            <a:off x="7740352" y="198000"/>
            <a:ext cx="1083716" cy="1042686"/>
          </a:xfrm>
        </p:spPr>
      </p:pic>
    </p:spTree>
    <p:extLst>
      <p:ext uri="{BB962C8B-B14F-4D97-AF65-F5344CB8AC3E}">
        <p14:creationId xmlns:p14="http://schemas.microsoft.com/office/powerpoint/2010/main" val="29499119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996</Words>
  <Application>Microsoft Office PowerPoint</Application>
  <PresentationFormat>Bildschirmpräsentation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Arial</vt:lpstr>
      <vt:lpstr>Larissa</vt:lpstr>
      <vt:lpstr>Stärkung des Impfschutzes  in stationären Pflegeeinrichtungen  </vt:lpstr>
      <vt:lpstr>Nutzen des Impfens</vt:lpstr>
      <vt:lpstr>Übertragungswege von Krankheiten</vt:lpstr>
      <vt:lpstr>Was passiert beim Impfen?</vt:lpstr>
      <vt:lpstr>Vorteile des Impfens im Überblick</vt:lpstr>
      <vt:lpstr>Erreger, gegen die Sie geimpft sein sollten: Diphterie</vt:lpstr>
      <vt:lpstr>Erreger, gegen die Sie geimpft sein sollten: Herpes Zoster (Gürtelrose)</vt:lpstr>
      <vt:lpstr>Erreger, gegen die Sie geimpft sein sollten:  Influenza (echte Grippe )</vt:lpstr>
      <vt:lpstr>Erreger, gegen die Sie geimpft sein sollten:  Pertussis (Keuchhusten)</vt:lpstr>
      <vt:lpstr>Erreger, gegen die Sie geimpft sein sollten: Pneumokokken  (Hauptauslöser von Lungenentzündungen)</vt:lpstr>
      <vt:lpstr>Erreger, gegen die Sie geimpft sein sollten: Tetanus </vt:lpstr>
      <vt:lpstr>Erreger, gegen die Mitarbeitende zusätzlich geimpft sein sollten: Hepatitis A</vt:lpstr>
      <vt:lpstr>Erreger, gegen die Mitarbeitende zusätzlich geimpft sein sollten: Hepatitis B</vt:lpstr>
    </vt:vector>
  </TitlesOfParts>
  <Company>Volkssolidarität LV BRB e.V.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Heil</dc:creator>
  <cp:lastModifiedBy>Christina Bock</cp:lastModifiedBy>
  <cp:revision>208</cp:revision>
  <dcterms:created xsi:type="dcterms:W3CDTF">2013-09-17T14:20:41Z</dcterms:created>
  <dcterms:modified xsi:type="dcterms:W3CDTF">2020-01-21T09:10:41Z</dcterms:modified>
</cp:coreProperties>
</file>